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6" r:id="rId3"/>
    <p:sldId id="257" r:id="rId4"/>
    <p:sldId id="258" r:id="rId5"/>
    <p:sldId id="259" r:id="rId6"/>
    <p:sldId id="260" r:id="rId7"/>
    <p:sldId id="261" r:id="rId8"/>
    <p:sldId id="262" r:id="rId9"/>
    <p:sldId id="263" r:id="rId10"/>
    <p:sldId id="264" r:id="rId11"/>
    <p:sldId id="265" r:id="rId12"/>
    <p:sldId id="358" r:id="rId13"/>
    <p:sldId id="267" r:id="rId14"/>
    <p:sldId id="268" r:id="rId15"/>
    <p:sldId id="270" r:id="rId16"/>
    <p:sldId id="269" r:id="rId17"/>
    <p:sldId id="272" r:id="rId18"/>
    <p:sldId id="271" r:id="rId19"/>
    <p:sldId id="273" r:id="rId20"/>
    <p:sldId id="274" r:id="rId21"/>
    <p:sldId id="275" r:id="rId22"/>
    <p:sldId id="276" r:id="rId23"/>
    <p:sldId id="277" r:id="rId24"/>
    <p:sldId id="278" r:id="rId25"/>
    <p:sldId id="279" r:id="rId26"/>
    <p:sldId id="280" r:id="rId27"/>
    <p:sldId id="281" r:id="rId28"/>
    <p:sldId id="284" r:id="rId29"/>
    <p:sldId id="285"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35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8" autoAdjust="0"/>
    <p:restoredTop sz="94434" autoAdjust="0"/>
  </p:normalViewPr>
  <p:slideViewPr>
    <p:cSldViewPr>
      <p:cViewPr varScale="1">
        <p:scale>
          <a:sx n="70" d="100"/>
          <a:sy n="70" d="100"/>
        </p:scale>
        <p:origin x="846" y="72"/>
      </p:cViewPr>
      <p:guideLst>
        <p:guide orient="horz" pos="2160"/>
        <p:guide pos="2880"/>
      </p:guideLst>
    </p:cSldViewPr>
  </p:slideViewPr>
  <p:outlineViewPr>
    <p:cViewPr>
      <p:scale>
        <a:sx n="33" d="100"/>
        <a:sy n="33" d="100"/>
      </p:scale>
      <p:origin x="66" y="140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0B420D-7DE0-4159-80A1-008185CD2321}" type="datetimeFigureOut">
              <a:rPr lang="en-US" smtClean="0"/>
              <a:pPr/>
              <a:t>10/10/2018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7F13B36-D1EA-416C-96DD-6587329D7E69}"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B420D-7DE0-4159-80A1-008185CD2321}" type="datetimeFigureOut">
              <a:rPr lang="en-US" smtClean="0"/>
              <a:pPr/>
              <a:t>10/10/2018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13B36-D1EA-416C-96DD-6587329D7E6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osha.gov/"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908720"/>
            <a:ext cx="8424936" cy="1470025"/>
          </a:xfrm>
        </p:spPr>
        <p:txBody>
          <a:bodyPr/>
          <a:lstStyle/>
          <a:p>
            <a:r>
              <a:rPr lang="en-GB" dirty="0" smtClean="0">
                <a:solidFill>
                  <a:srgbClr val="FF0000"/>
                </a:solidFill>
                <a:latin typeface="Times New Roman" panose="02020603050405020304" pitchFamily="18" charset="0"/>
                <a:cs typeface="Times New Roman" panose="02020603050405020304" pitchFamily="18" charset="0"/>
              </a:rPr>
              <a:t>HEALTH AND SAFETY POLICIES</a:t>
            </a:r>
            <a:endParaRPr lang="en-GB"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19572" y="2924944"/>
            <a:ext cx="7920880" cy="3528392"/>
          </a:xfrm>
        </p:spPr>
        <p:txBody>
          <a:bodyPr>
            <a:normAutofit/>
          </a:bodyPr>
          <a:lstStyle/>
          <a:p>
            <a:pPr algn="l"/>
            <a:r>
              <a:rPr lang="en-GB" sz="2000" b="1" u="sng" dirty="0" smtClean="0">
                <a:solidFill>
                  <a:schemeClr val="tx1"/>
                </a:solidFill>
                <a:latin typeface="Times New Roman" panose="02020603050405020304" pitchFamily="18" charset="0"/>
                <a:cs typeface="Times New Roman" panose="02020603050405020304" pitchFamily="18" charset="0"/>
              </a:rPr>
              <a:t>OUTLINES </a:t>
            </a:r>
          </a:p>
          <a:p>
            <a:pPr marL="457200" indent="-457200" algn="l">
              <a:buFont typeface="Wingdings" panose="05000000000000000000" pitchFamily="2" charset="2"/>
              <a:buChar char="v"/>
            </a:pPr>
            <a:r>
              <a:rPr lang="en-GB" sz="2000" dirty="0" smtClean="0">
                <a:solidFill>
                  <a:schemeClr val="tx1"/>
                </a:solidFill>
                <a:latin typeface="Times New Roman" panose="02020603050405020304" pitchFamily="18" charset="0"/>
                <a:cs typeface="Times New Roman" panose="02020603050405020304" pitchFamily="18" charset="0"/>
              </a:rPr>
              <a:t>1. OCCUPATIONAL SAFETY AND HEALTH ADMINISTRATION</a:t>
            </a:r>
          </a:p>
          <a:p>
            <a:pPr marL="457200" indent="-457200" algn="l">
              <a:buFont typeface="Wingdings" panose="05000000000000000000" pitchFamily="2" charset="2"/>
              <a:buChar char="v"/>
            </a:pPr>
            <a:r>
              <a:rPr lang="en-GB" sz="2000" dirty="0" smtClean="0">
                <a:solidFill>
                  <a:schemeClr val="tx1"/>
                </a:solidFill>
                <a:latin typeface="Times New Roman" panose="02020603050405020304" pitchFamily="18" charset="0"/>
                <a:cs typeface="Times New Roman" panose="02020603050405020304" pitchFamily="18" charset="0"/>
              </a:rPr>
              <a:t>2. HAZARDS COMMUNICATION STANDARDS</a:t>
            </a:r>
          </a:p>
          <a:p>
            <a:pPr marL="457200" indent="-457200" algn="l">
              <a:buFont typeface="Wingdings" panose="05000000000000000000" pitchFamily="2" charset="2"/>
              <a:buChar char="v"/>
            </a:pPr>
            <a:r>
              <a:rPr lang="en-GB" sz="2000" dirty="0" smtClean="0">
                <a:solidFill>
                  <a:schemeClr val="tx1"/>
                </a:solidFill>
                <a:latin typeface="Times New Roman" panose="02020603050405020304" pitchFamily="18" charset="0"/>
                <a:cs typeface="Times New Roman" panose="02020603050405020304" pitchFamily="18" charset="0"/>
              </a:rPr>
              <a:t>3. GUIDELINES FOR ESTABLISHING SCIENTIFIC LACORATORIES OR UNIVERSITY LABORATORY POLICIES</a:t>
            </a:r>
          </a:p>
          <a:p>
            <a:pPr marL="457200" indent="-457200" algn="l">
              <a:buFont typeface="Wingdings" panose="05000000000000000000" pitchFamily="2" charset="2"/>
              <a:buChar char="v"/>
            </a:pPr>
            <a:r>
              <a:rPr lang="en-GB" sz="2000" dirty="0" smtClean="0">
                <a:solidFill>
                  <a:schemeClr val="tx1"/>
                </a:solidFill>
                <a:latin typeface="Times New Roman" panose="02020603050405020304" pitchFamily="18" charset="0"/>
                <a:cs typeface="Times New Roman" panose="02020603050405020304" pitchFamily="18" charset="0"/>
              </a:rPr>
              <a:t>4. LABORATORY ORGANIZATION CHARTS AND RELATIONS </a:t>
            </a:r>
          </a:p>
          <a:p>
            <a:pPr algn="l"/>
            <a:endParaRPr lang="en-GB"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ircle(in)">
                                      <p:cBhvr>
                                        <p:cTn id="7" dur="2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p:tgtEl>
                                          <p:spTgt spid="3">
                                            <p:txEl>
                                              <p:pRg st="3" end="3"/>
                                            </p:txEl>
                                          </p:spTgt>
                                        </p:tgtEl>
                                        <p:attrNameLst>
                                          <p:attrName>ppt_y</p:attrName>
                                        </p:attrNameLst>
                                      </p:cBhvr>
                                      <p:tavLst>
                                        <p:tav tm="0">
                                          <p:val>
                                            <p:strVal val="ppt_y"/>
                                          </p:val>
                                        </p:tav>
                                        <p:tav tm="100000">
                                          <p:val>
                                            <p:strVal val="1+ppt_h/2"/>
                                          </p:val>
                                        </p:tav>
                                      </p:tavLst>
                                    </p:anim>
                                    <p:set>
                                      <p:cBhvr>
                                        <p:cTn id="18"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p:tgtEl>
                                          <p:spTgt spid="3">
                                            <p:txEl>
                                              <p:pRg st="4" end="4"/>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fontScale="625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Monitoring and Reviewing the Health and Safety Policy and related procedures.  </a:t>
            </a: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 Health and Safety Policy will be reviewed annually by the Head of Health and Safety in conjunction with the Executive Health and Safety Group. It will be amended as appropriate and will be supplemented by further statements, policies or procedures as necessary.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 Head of Health and Safety will make arrangements for an annual audit of a sample of academic and administrative departments to assess compliance with the School’s health and safety policies and procedures, and the findings of the audit will be reported to the Head of Department or Head of Unit and the Executive Health and Safety Group, with any recommendations for improvements.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 School Secretary will report annually to Council on the progress made to implement the Health and Safety Policy and achieve compliance with health and safety legislation.</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2897"/>
            <a:ext cx="8229600" cy="2736304"/>
          </a:xfrm>
        </p:spPr>
        <p:txBody>
          <a:bodyPr>
            <a:normAutofit fontScale="77500" lnSpcReduction="20000"/>
          </a:bodyPr>
          <a:lstStyle/>
          <a:p>
            <a:endParaRPr lang="en-GB" dirty="0" smtClean="0"/>
          </a:p>
          <a:p>
            <a:endParaRPr lang="en-GB" dirty="0"/>
          </a:p>
          <a:p>
            <a:endParaRPr lang="en-GB" dirty="0" smtClean="0"/>
          </a:p>
          <a:p>
            <a:endParaRPr lang="en-GB" dirty="0"/>
          </a:p>
          <a:p>
            <a:endParaRPr lang="en-GB" dirty="0" smtClean="0"/>
          </a:p>
          <a:p>
            <a:pPr marL="0" indent="0">
              <a:buNone/>
            </a:pPr>
            <a:r>
              <a:rPr lang="en-GB" dirty="0" smtClean="0">
                <a:latin typeface="Times New Roman" panose="02020603050405020304" pitchFamily="18" charset="0"/>
                <a:cs typeface="Times New Roman" panose="02020603050405020304" pitchFamily="18" charset="0"/>
              </a:rPr>
              <a:t>That’s about Health and Safety Polices we are now moving to one of the guidelines of the policies which is OSHA</a:t>
            </a:r>
            <a:endParaRPr lang="en-GB" dirty="0">
              <a:latin typeface="Times New Roman" panose="02020603050405020304" pitchFamily="18" charset="0"/>
              <a:cs typeface="Times New Roman" panose="02020603050405020304" pitchFamily="18" charset="0"/>
            </a:endParaRPr>
          </a:p>
        </p:txBody>
      </p:sp>
      <p:pic>
        <p:nvPicPr>
          <p:cNvPr id="2050" name="Picture 2" descr="C:\Users\ADEGBEMI THEOPHILUS\Videos\20180214210114.jpg"/>
          <p:cNvPicPr>
            <a:picLocks noChangeAspect="1" noChangeArrowheads="1"/>
          </p:cNvPicPr>
          <p:nvPr/>
        </p:nvPicPr>
        <p:blipFill>
          <a:blip r:embed="rId2"/>
          <a:srcRect/>
          <a:stretch>
            <a:fillRect/>
          </a:stretch>
        </p:blipFill>
        <p:spPr bwMode="auto">
          <a:xfrm>
            <a:off x="750067" y="836712"/>
            <a:ext cx="7643866" cy="257176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EGBEMI THEOPHILUS\Pictures\Screenshots\Screenshot (2).png"/>
          <p:cNvPicPr>
            <a:picLocks noGrp="1" noChangeAspect="1" noChangeArrowheads="1"/>
          </p:cNvPicPr>
          <p:nvPr>
            <p:ph idx="1"/>
          </p:nvPr>
        </p:nvPicPr>
        <p:blipFill rotWithShape="1">
          <a:blip r:embed="rId2"/>
          <a:srcRect l="44592" r="17874"/>
          <a:stretch/>
        </p:blipFill>
        <p:spPr bwMode="auto">
          <a:xfrm>
            <a:off x="395536" y="404664"/>
            <a:ext cx="8352928" cy="6120680"/>
          </a:xfrm>
          <a:prstGeom prst="rect">
            <a:avLst/>
          </a:prstGeom>
          <a:noFill/>
        </p:spPr>
      </p:pic>
    </p:spTree>
    <p:extLst>
      <p:ext uri="{BB962C8B-B14F-4D97-AF65-F5344CB8AC3E}">
        <p14:creationId xmlns:p14="http://schemas.microsoft.com/office/powerpoint/2010/main" val="2637201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EGBEMI THEOPHILUS\Pictures\Screenshots\Screenshot (3).png"/>
          <p:cNvPicPr>
            <a:picLocks noChangeAspect="1" noChangeArrowheads="1"/>
          </p:cNvPicPr>
          <p:nvPr/>
        </p:nvPicPr>
        <p:blipFill rotWithShape="1">
          <a:blip r:embed="rId2"/>
          <a:srcRect l="25033" r="25158"/>
          <a:stretch/>
        </p:blipFill>
        <p:spPr bwMode="auto">
          <a:xfrm>
            <a:off x="107504" y="260648"/>
            <a:ext cx="8928992" cy="65973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EGBEMI THEOPHILUS\Pictures\Screenshots\Screenshot (4).png"/>
          <p:cNvPicPr>
            <a:picLocks noChangeAspect="1" noChangeArrowheads="1"/>
          </p:cNvPicPr>
          <p:nvPr/>
        </p:nvPicPr>
        <p:blipFill rotWithShape="1">
          <a:blip r:embed="rId2"/>
          <a:srcRect l="25134" r="24955"/>
          <a:stretch/>
        </p:blipFill>
        <p:spPr bwMode="auto">
          <a:xfrm>
            <a:off x="251520" y="260648"/>
            <a:ext cx="8712968" cy="640871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DEGBEMI THEOPHILUS\Pictures\Screenshots\Screenshot (6).png"/>
          <p:cNvPicPr>
            <a:picLocks noChangeAspect="1" noChangeArrowheads="1"/>
          </p:cNvPicPr>
          <p:nvPr/>
        </p:nvPicPr>
        <p:blipFill rotWithShape="1">
          <a:blip r:embed="rId2"/>
          <a:srcRect l="24598" r="24487"/>
          <a:stretch/>
        </p:blipFill>
        <p:spPr bwMode="auto">
          <a:xfrm>
            <a:off x="0" y="188640"/>
            <a:ext cx="9144000" cy="655272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DEGBEMI THEOPHILUS\Pictures\Screenshots\Screenshot (5).png"/>
          <p:cNvPicPr>
            <a:picLocks noChangeAspect="1" noChangeArrowheads="1"/>
          </p:cNvPicPr>
          <p:nvPr/>
        </p:nvPicPr>
        <p:blipFill rotWithShape="1">
          <a:blip r:embed="rId2"/>
          <a:srcRect l="25103" r="24535"/>
          <a:stretch/>
        </p:blipFill>
        <p:spPr bwMode="auto">
          <a:xfrm>
            <a:off x="179512" y="188640"/>
            <a:ext cx="8784976" cy="640871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DEGBEMI THEOPHILUS\Pictures\Screenshots\Screenshot (8).png"/>
          <p:cNvPicPr>
            <a:picLocks noChangeAspect="1" noChangeArrowheads="1"/>
          </p:cNvPicPr>
          <p:nvPr/>
        </p:nvPicPr>
        <p:blipFill rotWithShape="1">
          <a:blip r:embed="rId2"/>
          <a:srcRect l="24488" r="24042"/>
          <a:stretch/>
        </p:blipFill>
        <p:spPr bwMode="auto">
          <a:xfrm>
            <a:off x="179512" y="116632"/>
            <a:ext cx="8712968" cy="655272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DEGBEMI THEOPHILUS\Pictures\Screenshots\Screenshot (7).png"/>
          <p:cNvPicPr>
            <a:picLocks noChangeAspect="1" noChangeArrowheads="1"/>
          </p:cNvPicPr>
          <p:nvPr/>
        </p:nvPicPr>
        <p:blipFill rotWithShape="1">
          <a:blip r:embed="rId2"/>
          <a:srcRect l="25037" r="25707"/>
          <a:stretch/>
        </p:blipFill>
        <p:spPr bwMode="auto">
          <a:xfrm>
            <a:off x="179512" y="188640"/>
            <a:ext cx="8712968" cy="655049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DEGBEMI THEOPHILUS\Pictures\Screenshots\Screenshot (9).png"/>
          <p:cNvPicPr>
            <a:picLocks noChangeAspect="1" noChangeArrowheads="1"/>
          </p:cNvPicPr>
          <p:nvPr/>
        </p:nvPicPr>
        <p:blipFill rotWithShape="1">
          <a:blip r:embed="rId2"/>
          <a:srcRect l="24471" r="24613"/>
          <a:stretch/>
        </p:blipFill>
        <p:spPr bwMode="auto">
          <a:xfrm>
            <a:off x="107504" y="116632"/>
            <a:ext cx="8928992" cy="662473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564904"/>
            <a:ext cx="9289032" cy="2304257"/>
          </a:xfrm>
        </p:spPr>
        <p:txBody>
          <a:bodyPr>
            <a:normAutofit fontScale="62500" lnSpcReduction="20000"/>
          </a:bodyPr>
          <a:lstStyle/>
          <a:p>
            <a:pPr>
              <a:buNone/>
            </a:pPr>
            <a:endParaRPr lang="en-GB" dirty="0"/>
          </a:p>
          <a:p>
            <a:pPr>
              <a:buNone/>
            </a:pPr>
            <a:endParaRPr lang="en-GB" dirty="0" smtClean="0"/>
          </a:p>
          <a:p>
            <a:pPr>
              <a:buNone/>
            </a:pPr>
            <a:endParaRPr lang="en-GB" dirty="0"/>
          </a:p>
          <a:p>
            <a:pPr>
              <a:buNone/>
            </a:pPr>
            <a:endParaRPr lang="en-GB" dirty="0" smtClean="0"/>
          </a:p>
          <a:p>
            <a:pPr>
              <a:buNone/>
            </a:pPr>
            <a:endParaRPr lang="en-GB" dirty="0"/>
          </a:p>
          <a:p>
            <a:pPr>
              <a:buNone/>
            </a:pPr>
            <a:endParaRPr lang="en-GB" dirty="0" smtClean="0"/>
          </a:p>
          <a:p>
            <a:pPr>
              <a:buNone/>
            </a:pPr>
            <a:r>
              <a:rPr lang="en-GB" dirty="0" smtClean="0">
                <a:latin typeface="Times New Roman" panose="02020603050405020304" pitchFamily="18" charset="0"/>
                <a:cs typeface="Times New Roman" panose="02020603050405020304" pitchFamily="18" charset="0"/>
              </a:rPr>
              <a:t>Health And Safety Policies Was Brought Into Full Act In The Year </a:t>
            </a:r>
            <a:r>
              <a:rPr lang="en-GB" b="1" dirty="0" smtClean="0">
                <a:latin typeface="Times New Roman" panose="02020603050405020304" pitchFamily="18" charset="0"/>
                <a:cs typeface="Times New Roman" panose="02020603050405020304" pitchFamily="18" charset="0"/>
              </a:rPr>
              <a:t>1974</a:t>
            </a:r>
            <a:endParaRPr lang="en-GB" b="1" dirty="0">
              <a:latin typeface="Times New Roman" panose="02020603050405020304" pitchFamily="18" charset="0"/>
              <a:cs typeface="Times New Roman" panose="02020603050405020304" pitchFamily="18" charset="0"/>
            </a:endParaRPr>
          </a:p>
        </p:txBody>
      </p:sp>
      <p:pic>
        <p:nvPicPr>
          <p:cNvPr id="1026" name="Picture 2" descr="C:\Users\ADEGBEMI THEOPHILUS\Videos\20180214210146.jpg"/>
          <p:cNvPicPr>
            <a:picLocks noChangeAspect="1" noChangeArrowheads="1"/>
          </p:cNvPicPr>
          <p:nvPr/>
        </p:nvPicPr>
        <p:blipFill>
          <a:blip r:embed="rId2"/>
          <a:srcRect/>
          <a:stretch>
            <a:fillRect/>
          </a:stretch>
        </p:blipFill>
        <p:spPr bwMode="auto">
          <a:xfrm>
            <a:off x="480208" y="692696"/>
            <a:ext cx="8143932" cy="328614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DEGBEMI THEOPHILUS\Pictures\Screenshots\Screenshot (10).png"/>
          <p:cNvPicPr>
            <a:picLocks noChangeAspect="1" noChangeArrowheads="1"/>
          </p:cNvPicPr>
          <p:nvPr/>
        </p:nvPicPr>
        <p:blipFill rotWithShape="1">
          <a:blip r:embed="rId2"/>
          <a:srcRect l="25134" r="24504"/>
          <a:stretch/>
        </p:blipFill>
        <p:spPr bwMode="auto">
          <a:xfrm>
            <a:off x="107504" y="172295"/>
            <a:ext cx="8856984" cy="666936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DEGBEMI THEOPHILUS\Pictures\Screenshots\Screenshot (11).png"/>
          <p:cNvPicPr>
            <a:picLocks noChangeAspect="1" noChangeArrowheads="1"/>
          </p:cNvPicPr>
          <p:nvPr/>
        </p:nvPicPr>
        <p:blipFill rotWithShape="1">
          <a:blip r:embed="rId2"/>
          <a:srcRect l="24746" r="24891"/>
          <a:stretch/>
        </p:blipFill>
        <p:spPr bwMode="auto">
          <a:xfrm>
            <a:off x="107504" y="188640"/>
            <a:ext cx="8928992" cy="666936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DEGBEMI THEOPHILUS\Pictures\Screenshots\Screenshot (12).png"/>
          <p:cNvPicPr>
            <a:picLocks noChangeAspect="1" noChangeArrowheads="1"/>
          </p:cNvPicPr>
          <p:nvPr/>
        </p:nvPicPr>
        <p:blipFill rotWithShape="1">
          <a:blip r:embed="rId2"/>
          <a:srcRect l="24976" r="24662"/>
          <a:stretch/>
        </p:blipFill>
        <p:spPr bwMode="auto">
          <a:xfrm>
            <a:off x="107504" y="116632"/>
            <a:ext cx="9036496" cy="662473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DEGBEMI THEOPHILUS\Pictures\Screenshots\Screenshot (13).png"/>
          <p:cNvPicPr>
            <a:picLocks noChangeAspect="1" noChangeArrowheads="1"/>
          </p:cNvPicPr>
          <p:nvPr/>
        </p:nvPicPr>
        <p:blipFill rotWithShape="1">
          <a:blip r:embed="rId2"/>
          <a:srcRect l="25046" r="24591"/>
          <a:stretch/>
        </p:blipFill>
        <p:spPr bwMode="auto">
          <a:xfrm>
            <a:off x="179512" y="116632"/>
            <a:ext cx="8784976" cy="662473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DEGBEMI THEOPHILUS\Pictures\Screenshots\Screenshot (14).png"/>
          <p:cNvPicPr>
            <a:picLocks noChangeAspect="1" noChangeArrowheads="1"/>
          </p:cNvPicPr>
          <p:nvPr/>
        </p:nvPicPr>
        <p:blipFill rotWithShape="1">
          <a:blip r:embed="rId2"/>
          <a:srcRect l="25020" r="24618"/>
          <a:stretch/>
        </p:blipFill>
        <p:spPr bwMode="auto">
          <a:xfrm>
            <a:off x="179512" y="116632"/>
            <a:ext cx="8856984" cy="674136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DEGBEMI THEOPHILUS\Pictures\Screenshots\Screenshot (15).png"/>
          <p:cNvPicPr>
            <a:picLocks noChangeAspect="1" noChangeArrowheads="1"/>
          </p:cNvPicPr>
          <p:nvPr/>
        </p:nvPicPr>
        <p:blipFill rotWithShape="1">
          <a:blip r:embed="rId2"/>
          <a:srcRect l="25178" r="24461"/>
          <a:stretch/>
        </p:blipFill>
        <p:spPr bwMode="auto">
          <a:xfrm>
            <a:off x="179512" y="116632"/>
            <a:ext cx="8856984" cy="6741368"/>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45435"/>
          </a:xfrm>
        </p:spPr>
        <p:txBody>
          <a:bodyPr>
            <a:normAutofit/>
          </a:bodyPr>
          <a:lstStyle/>
          <a:p>
            <a:pPr marL="0" indent="0" algn="just">
              <a:buNone/>
            </a:pPr>
            <a:r>
              <a:rPr lang="en-GB" sz="2800" dirty="0" smtClean="0">
                <a:latin typeface="Times New Roman" panose="02020603050405020304" pitchFamily="18" charset="0"/>
                <a:cs typeface="Times New Roman" panose="02020603050405020304" pitchFamily="18" charset="0"/>
              </a:rPr>
              <a:t>We just concluded the facts about OSHA to get to know more use their official website; </a:t>
            </a:r>
            <a:r>
              <a:rPr lang="en-GB" sz="2800" dirty="0" smtClean="0">
                <a:latin typeface="Times New Roman" panose="02020603050405020304" pitchFamily="18" charset="0"/>
                <a:cs typeface="Times New Roman" panose="02020603050405020304" pitchFamily="18" charset="0"/>
                <a:hlinkClick r:id="rId2"/>
              </a:rPr>
              <a:t>www.osha.gov</a:t>
            </a:r>
            <a:endParaRPr lang="en-GB" sz="2800" dirty="0" smtClean="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a:p>
            <a:pPr algn="just"/>
            <a:endParaRPr lang="en-GB" sz="2800" dirty="0" smtClean="0">
              <a:latin typeface="Times New Roman" panose="02020603050405020304" pitchFamily="18" charset="0"/>
              <a:cs typeface="Times New Roman" panose="02020603050405020304" pitchFamily="18" charset="0"/>
            </a:endParaRPr>
          </a:p>
          <a:p>
            <a:pPr marL="0" indent="0" algn="just">
              <a:buNone/>
            </a:pPr>
            <a:r>
              <a:rPr lang="en-GB" sz="2800" dirty="0" smtClean="0">
                <a:latin typeface="Times New Roman" panose="02020603050405020304" pitchFamily="18" charset="0"/>
                <a:cs typeface="Times New Roman" panose="02020603050405020304" pitchFamily="18" charset="0"/>
              </a:rPr>
              <a:t>We now go to </a:t>
            </a:r>
            <a:r>
              <a:rPr lang="en-GB" sz="2800" b="1" dirty="0" smtClean="0">
                <a:latin typeface="Times New Roman" panose="02020603050405020304" pitchFamily="18" charset="0"/>
                <a:cs typeface="Times New Roman" panose="02020603050405020304" pitchFamily="18" charset="0"/>
              </a:rPr>
              <a:t>Hazards Communication Standards </a:t>
            </a:r>
            <a:endParaRPr lang="en-GB"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HAZARD COMMUNICATION STANDARDS</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GB" sz="2000" dirty="0" smtClean="0">
                <a:latin typeface="Times New Roman" panose="02020603050405020304" pitchFamily="18" charset="0"/>
                <a:cs typeface="Times New Roman" panose="02020603050405020304" pitchFamily="18" charset="0"/>
              </a:rPr>
              <a:t>In order to ensure chemical safety in the workplace, information about the identities and hazards of the chemicals must be made available and understandable to workers/students.</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Chemical manufacturers and importers are required to evaluate the hazards of the chemicals they produce or import, and prepare labels and safety data sheets to convey the hazard information to the students/workers.</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All employers with hazardous chemicals in their workplaces must have labels and safety data sheets for their exposed workers and train them properly on its uses</a:t>
            </a:r>
            <a:r>
              <a:rPr lang="en-GB" dirty="0" smtClean="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u="sng" dirty="0" smtClean="0">
                <a:latin typeface="Times New Roman" panose="02020603050405020304" pitchFamily="18" charset="0"/>
                <a:cs typeface="Times New Roman" panose="02020603050405020304" pitchFamily="18" charset="0"/>
              </a:rPr>
              <a:t>MAJOR CHANGES TO THE HAZARD COMMUNICATION STANDARD </a:t>
            </a:r>
            <a:endParaRPr lang="en-GB" sz="36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GB" sz="2400" b="1" dirty="0" smtClean="0">
                <a:latin typeface="Times New Roman" panose="02020603050405020304" pitchFamily="18" charset="0"/>
                <a:cs typeface="Times New Roman" panose="02020603050405020304" pitchFamily="18" charset="0"/>
              </a:rPr>
              <a:t>Hazard Classification</a:t>
            </a:r>
            <a:r>
              <a:rPr lang="en-GB" sz="2400" dirty="0" smtClean="0">
                <a:latin typeface="Times New Roman" panose="02020603050405020304" pitchFamily="18" charset="0"/>
                <a:cs typeface="Times New Roman" panose="02020603050405020304" pitchFamily="18" charset="0"/>
              </a:rPr>
              <a:t>; Provides specific criteria for classification of health and physical hazards, as well as classification of mixtures.</a:t>
            </a:r>
          </a:p>
          <a:p>
            <a:pPr algn="just"/>
            <a:r>
              <a:rPr lang="en-GB" sz="2400" b="1" dirty="0" smtClean="0">
                <a:latin typeface="Times New Roman" panose="02020603050405020304" pitchFamily="18" charset="0"/>
                <a:cs typeface="Times New Roman" panose="02020603050405020304" pitchFamily="18" charset="0"/>
              </a:rPr>
              <a:t>Labels; </a:t>
            </a:r>
            <a:r>
              <a:rPr lang="en-GB" sz="2400" dirty="0" smtClean="0">
                <a:latin typeface="Times New Roman" panose="02020603050405020304" pitchFamily="18" charset="0"/>
                <a:cs typeface="Times New Roman" panose="02020603050405020304" pitchFamily="18" charset="0"/>
              </a:rPr>
              <a:t>Chemical manufacturers will be required to provide a label that includes a harmonized signal word and hazard statement for each hazard class and category.</a:t>
            </a:r>
          </a:p>
          <a:p>
            <a:pPr algn="just"/>
            <a:r>
              <a:rPr lang="en-GB" sz="2400" b="1" dirty="0" smtClean="0">
                <a:latin typeface="Times New Roman" panose="02020603050405020304" pitchFamily="18" charset="0"/>
                <a:cs typeface="Times New Roman" panose="02020603050405020304" pitchFamily="18" charset="0"/>
              </a:rPr>
              <a:t>Safety Data Sheets; </a:t>
            </a:r>
            <a:r>
              <a:rPr lang="en-GB" sz="2400" dirty="0" smtClean="0">
                <a:latin typeface="Times New Roman" panose="02020603050405020304" pitchFamily="18" charset="0"/>
                <a:cs typeface="Times New Roman" panose="02020603050405020304" pitchFamily="18" charset="0"/>
              </a:rPr>
              <a:t>Will now have a specified format.</a:t>
            </a:r>
          </a:p>
          <a:p>
            <a:pPr algn="just"/>
            <a:r>
              <a:rPr lang="en-GB" sz="2400" b="1" dirty="0" smtClean="0">
                <a:latin typeface="Times New Roman" panose="02020603050405020304" pitchFamily="18" charset="0"/>
                <a:cs typeface="Times New Roman" panose="02020603050405020304" pitchFamily="18" charset="0"/>
              </a:rPr>
              <a:t>Information and training; </a:t>
            </a:r>
            <a:r>
              <a:rPr lang="en-GB" sz="2400" dirty="0" smtClean="0">
                <a:latin typeface="Times New Roman" panose="02020603050405020304" pitchFamily="18" charset="0"/>
                <a:cs typeface="Times New Roman" panose="02020603050405020304" pitchFamily="18" charset="0"/>
              </a:rPr>
              <a:t>Employers are required to train workers on the new labels elements and safety data sheets format to facilitate recognition and understanding. </a:t>
            </a:r>
            <a:endParaRPr lang="en-GB" sz="2400" b="1" dirty="0" smtClean="0">
              <a:latin typeface="Times New Roman" panose="02020603050405020304" pitchFamily="18" charset="0"/>
              <a:cs typeface="Times New Roman" panose="02020603050405020304" pitchFamily="18" charset="0"/>
            </a:endParaRPr>
          </a:p>
          <a:p>
            <a:pPr algn="just"/>
            <a:endParaRPr lang="en-GB"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UNIVERSITY LABORATORY POLICIES</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5257800"/>
          </a:xfrm>
        </p:spPr>
        <p:txBody>
          <a:bodyPr>
            <a:noAutofit/>
          </a:bodyPr>
          <a:lstStyle/>
          <a:p>
            <a:pPr marL="0" indent="0">
              <a:buNone/>
            </a:pPr>
            <a:r>
              <a:rPr lang="en-GB" sz="1600" dirty="0" smtClean="0">
                <a:latin typeface="Times New Roman" panose="02020603050405020304" pitchFamily="18" charset="0"/>
                <a:cs typeface="Times New Roman" panose="02020603050405020304" pitchFamily="18" charset="0"/>
              </a:rPr>
              <a:t>There is the Research Laboratory Policy which includes;</a:t>
            </a:r>
          </a:p>
          <a:p>
            <a:pPr algn="just">
              <a:buFont typeface="Wingdings" panose="05000000000000000000" pitchFamily="2" charset="2"/>
              <a:buChar char="v"/>
            </a:pPr>
            <a:r>
              <a:rPr lang="en-GB" sz="1600" dirty="0" smtClean="0">
                <a:latin typeface="Times New Roman" panose="02020603050405020304" pitchFamily="18" charset="0"/>
                <a:cs typeface="Times New Roman" panose="02020603050405020304" pitchFamily="18" charset="0"/>
              </a:rPr>
              <a:t>1. Eating and Drinking are not allowed</a:t>
            </a:r>
          </a:p>
          <a:p>
            <a:pPr algn="just">
              <a:buFont typeface="Wingdings" panose="05000000000000000000" pitchFamily="2" charset="2"/>
              <a:buChar char="v"/>
            </a:pPr>
            <a:r>
              <a:rPr lang="en-GB" sz="1600" dirty="0" smtClean="0">
                <a:latin typeface="Times New Roman" panose="02020603050405020304" pitchFamily="18" charset="0"/>
                <a:cs typeface="Times New Roman" panose="02020603050405020304" pitchFamily="18" charset="0"/>
              </a:rPr>
              <a:t>2. students have to submit the material safety data sheets (MSDS) of all the chemicals they need for their thesis.  They have to give a signed copy (sign their respective names, ID numbers, thesis advisers, and title of the thesis on the sheets) of the MSDS before they can get their chemicals, as this ensures that the students have read the MSDS and that they know what to do in case of an accident.</a:t>
            </a:r>
          </a:p>
          <a:p>
            <a:pPr algn="just">
              <a:buFont typeface="Wingdings" panose="05000000000000000000" pitchFamily="2" charset="2"/>
              <a:buChar char="v"/>
            </a:pPr>
            <a:r>
              <a:rPr lang="en-GB" sz="1600" dirty="0" smtClean="0">
                <a:latin typeface="Times New Roman" panose="02020603050405020304" pitchFamily="18" charset="0"/>
                <a:cs typeface="Times New Roman" panose="02020603050405020304" pitchFamily="18" charset="0"/>
              </a:rPr>
              <a:t>3. Faculty, technicians, and students must wear the appropriate attire in the laboratory.   Laboratory gown (white, knee-length or longer with sleeves at least elbow length) and safety goggles must be worn properly during the performance of the experiments. Dark glasses/shades in place of safety goggles are not permitted.    Students without lab gowns and/or safety goggles are not allowed to perform their thesis experiments in the laboratory  No open-toed footwear is allowed.  Long hair must be tied back. </a:t>
            </a:r>
          </a:p>
          <a:p>
            <a:pPr algn="just">
              <a:buFont typeface="Wingdings" panose="05000000000000000000" pitchFamily="2" charset="2"/>
              <a:buChar char="v"/>
            </a:pPr>
            <a:r>
              <a:rPr lang="en-GB" sz="1600" dirty="0" smtClean="0">
                <a:latin typeface="Times New Roman" panose="02020603050405020304" pitchFamily="18" charset="0"/>
                <a:cs typeface="Times New Roman" panose="02020603050405020304" pitchFamily="18" charset="0"/>
              </a:rPr>
              <a:t>4. Proper disposal of waste chemicals must be observed.  Waste containers must be appropriate for the waste chemical.  Waste containers must be properly labelled;</a:t>
            </a:r>
          </a:p>
          <a:p>
            <a:r>
              <a:rPr lang="en-GB" sz="1600" dirty="0" smtClean="0">
                <a:latin typeface="Times New Roman" panose="02020603050405020304" pitchFamily="18" charset="0"/>
                <a:cs typeface="Times New Roman" panose="02020603050405020304" pitchFamily="18" charset="0"/>
              </a:rPr>
              <a:t>A) Chemical Name (Specific name must be listed.  No abbreviations or trade mark names are to be used.</a:t>
            </a:r>
            <a:endParaRPr lang="en-GB" sz="1600" dirty="0">
              <a:latin typeface="Times New Roman" panose="02020603050405020304" pitchFamily="18" charset="0"/>
              <a:cs typeface="Times New Roman" panose="02020603050405020304" pitchFamily="18" charset="0"/>
            </a:endParaRPr>
          </a:p>
          <a:p>
            <a:r>
              <a:rPr lang="en-GB" sz="1600" dirty="0" smtClean="0">
                <a:latin typeface="Times New Roman" panose="02020603050405020304" pitchFamily="18" charset="0"/>
                <a:cs typeface="Times New Roman" panose="02020603050405020304" pitchFamily="18" charset="0"/>
              </a:rPr>
              <a:t>B) Date of Disposal, Student/researcher name and Student/researcher contact number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latin typeface="Times New Roman" panose="02020603050405020304" pitchFamily="18" charset="0"/>
                <a:cs typeface="Times New Roman" panose="02020603050405020304" pitchFamily="18" charset="0"/>
              </a:rPr>
              <a:t>ABOUT HEALTH AND SAFETY POLICY</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781128"/>
          </a:xfrm>
        </p:spPr>
        <p:txBody>
          <a:bodyPr>
            <a:normAutofit/>
          </a:bodyPr>
          <a:lstStyle/>
          <a:p>
            <a:pPr marL="0" indent="0" algn="just">
              <a:buNone/>
            </a:pPr>
            <a:r>
              <a:rPr lang="en-GB" sz="2000" dirty="0" smtClean="0">
                <a:latin typeface="Times New Roman" panose="02020603050405020304" pitchFamily="18" charset="0"/>
                <a:cs typeface="Times New Roman" panose="02020603050405020304" pitchFamily="18" charset="0"/>
              </a:rPr>
              <a:t>This Health and Safety Policy is produced in accordance with the requirements of Section 2 (3) of the Health and Safety at Work etc. Act 1974.  </a:t>
            </a:r>
          </a:p>
          <a:p>
            <a:pPr algn="just"/>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The Health and Safety policy consist of four parts: </a:t>
            </a:r>
          </a:p>
          <a:p>
            <a:pPr algn="just">
              <a:buFont typeface="Wingdings" panose="05000000000000000000" pitchFamily="2" charset="2"/>
              <a:buChar char="v"/>
            </a:pPr>
            <a:r>
              <a:rPr lang="en-GB" sz="2000" dirty="0" smtClean="0">
                <a:latin typeface="Times New Roman" panose="02020603050405020304" pitchFamily="18" charset="0"/>
                <a:cs typeface="Times New Roman" panose="02020603050405020304" pitchFamily="18" charset="0"/>
              </a:rPr>
              <a:t>Part 1 – The Statement of Intent and policy objectives; </a:t>
            </a:r>
          </a:p>
          <a:p>
            <a:pPr algn="just">
              <a:buFont typeface="Wingdings" panose="05000000000000000000" pitchFamily="2" charset="2"/>
              <a:buChar char="v"/>
            </a:pPr>
            <a:r>
              <a:rPr lang="en-GB" sz="2000" dirty="0" smtClean="0">
                <a:latin typeface="Times New Roman" panose="02020603050405020304" pitchFamily="18" charset="0"/>
                <a:cs typeface="Times New Roman" panose="02020603050405020304" pitchFamily="18" charset="0"/>
              </a:rPr>
              <a:t>Part 2 –How responsibilities are assigned for achieving the objectives set out in part one; </a:t>
            </a:r>
          </a:p>
          <a:p>
            <a:pPr algn="just">
              <a:buFont typeface="Wingdings" panose="05000000000000000000" pitchFamily="2" charset="2"/>
              <a:buChar char="v"/>
            </a:pPr>
            <a:r>
              <a:rPr lang="en-GB" sz="2000" dirty="0" smtClean="0">
                <a:latin typeface="Times New Roman" panose="02020603050405020304" pitchFamily="18" charset="0"/>
                <a:cs typeface="Times New Roman" panose="02020603050405020304" pitchFamily="18" charset="0"/>
              </a:rPr>
              <a:t>Part 3 –Related policies and procedures for implementing the Health and Safety Policy;</a:t>
            </a:r>
          </a:p>
          <a:p>
            <a:pPr algn="just">
              <a:buFont typeface="Wingdings" panose="05000000000000000000" pitchFamily="2" charset="2"/>
              <a:buChar char="v"/>
            </a:pPr>
            <a:r>
              <a:rPr lang="en-GB" sz="2000" dirty="0" smtClean="0">
                <a:latin typeface="Times New Roman" panose="02020603050405020304" pitchFamily="18" charset="0"/>
                <a:cs typeface="Times New Roman" panose="02020603050405020304" pitchFamily="18" charset="0"/>
              </a:rPr>
              <a:t>Part 4 – The arrangements for measuring, monitoring and reviewing the School’s performance in relation to Health and Safety.</a:t>
            </a:r>
            <a:endParaRPr lang="en-GB"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61459"/>
          </a:xfrm>
        </p:spPr>
        <p:txBody>
          <a:bodyPr>
            <a:normAutofit/>
          </a:bodyPr>
          <a:lstStyle/>
          <a:p>
            <a:pPr>
              <a:buFont typeface="Wingdings" panose="05000000000000000000" pitchFamily="2" charset="2"/>
              <a:buChar char="v"/>
            </a:pPr>
            <a:r>
              <a:rPr lang="en-GB" sz="2400" dirty="0" smtClean="0">
                <a:latin typeface="Times New Roman" panose="02020603050405020304" pitchFamily="18" charset="0"/>
                <a:cs typeface="Times New Roman" panose="02020603050405020304" pitchFamily="18" charset="0"/>
              </a:rPr>
              <a:t>6. Bags, books, and other paraphernalia unnecessary to the experiment to be performed are to be placed away from the experiment area.</a:t>
            </a:r>
          </a:p>
          <a:p>
            <a:pPr>
              <a:buFont typeface="Wingdings" panose="05000000000000000000" pitchFamily="2" charset="2"/>
              <a:buChar char="v"/>
            </a:pPr>
            <a:r>
              <a:rPr lang="en-GB" sz="2400" dirty="0" smtClean="0">
                <a:latin typeface="Times New Roman" panose="02020603050405020304" pitchFamily="18" charset="0"/>
                <a:cs typeface="Times New Roman" panose="02020603050405020304" pitchFamily="18" charset="0"/>
              </a:rPr>
              <a:t>7. Requests for chemicals, glassware, or any other laboratory materials must be made by filling out the borrower’s form which may be downloaded at </a:t>
            </a:r>
            <a:r>
              <a:rPr lang="en-GB" sz="2400" b="1" dirty="0" smtClean="0">
                <a:latin typeface="Times New Roman" panose="02020603050405020304" pitchFamily="18" charset="0"/>
                <a:cs typeface="Times New Roman" panose="02020603050405020304" pitchFamily="18" charset="0"/>
              </a:rPr>
              <a:t>http://www.dlsu.edu.ph/academics/colleges/cos/physics/_pdf/borrowers-form.pdf</a:t>
            </a:r>
            <a:r>
              <a:rPr lang="en-GB" sz="2400" dirty="0" smtClean="0">
                <a:latin typeface="Times New Roman" panose="02020603050405020304" pitchFamily="18" charset="0"/>
                <a:cs typeface="Times New Roman" panose="02020603050405020304" pitchFamily="18" charset="0"/>
              </a:rPr>
              <a:t>.  In this way, the academic service faculty and the technician can track down a student who is currently responsible for a particular material/equipment in the lab.</a:t>
            </a:r>
          </a:p>
          <a:p>
            <a:pPr>
              <a:buFont typeface="Wingdings" panose="05000000000000000000" pitchFamily="2" charset="2"/>
              <a:buChar char="v"/>
            </a:pPr>
            <a:r>
              <a:rPr lang="en-GB" sz="2400" dirty="0" smtClean="0">
                <a:latin typeface="Times New Roman" panose="02020603050405020304" pitchFamily="18" charset="0"/>
                <a:cs typeface="Times New Roman" panose="02020603050405020304" pitchFamily="18" charset="0"/>
              </a:rPr>
              <a:t>8. Safety rules and regulations regarding the use of instruments must be strictly followed by all students in the laboratory.</a:t>
            </a:r>
            <a:endParaRPr lang="en-GB"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TEACHING LABORATORY POLICIES</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buNone/>
            </a:pPr>
            <a:r>
              <a:rPr lang="en-GB" sz="1800" dirty="0" smtClean="0">
                <a:latin typeface="Times New Roman" panose="02020603050405020304" pitchFamily="18" charset="0"/>
                <a:cs typeface="Times New Roman" panose="02020603050405020304" pitchFamily="18" charset="0"/>
              </a:rPr>
              <a:t>    1. General Policies  </a:t>
            </a:r>
          </a:p>
          <a:p>
            <a:pPr marL="0" indent="0" algn="just">
              <a:buNone/>
            </a:pPr>
            <a:r>
              <a:rPr lang="en-GB" sz="1800" dirty="0" smtClean="0">
                <a:latin typeface="Times New Roman" panose="02020603050405020304" pitchFamily="18" charset="0"/>
                <a:cs typeface="Times New Roman" panose="02020603050405020304" pitchFamily="18" charset="0"/>
              </a:rPr>
              <a:t>a. Refrain from smoking, eating, drinking, and littering in all physics laboratories.  </a:t>
            </a:r>
          </a:p>
          <a:p>
            <a:pPr marL="0" indent="0" algn="just">
              <a:buNone/>
            </a:pPr>
            <a:r>
              <a:rPr lang="en-GB" sz="1800" dirty="0" smtClean="0">
                <a:latin typeface="Times New Roman" panose="02020603050405020304" pitchFamily="18" charset="0"/>
                <a:cs typeface="Times New Roman" panose="02020603050405020304" pitchFamily="18" charset="0"/>
              </a:rPr>
              <a:t>b. Stay inside the laboratory only during lab classes. Only officially enrolled students are per mitted inside the lab.  </a:t>
            </a:r>
          </a:p>
          <a:p>
            <a:pPr marL="0" indent="0" algn="just">
              <a:buNone/>
            </a:pPr>
            <a:r>
              <a:rPr lang="en-GB" sz="1800" dirty="0" smtClean="0">
                <a:latin typeface="Times New Roman" panose="02020603050405020304" pitchFamily="18" charset="0"/>
                <a:cs typeface="Times New Roman" panose="02020603050405020304" pitchFamily="18" charset="0"/>
              </a:rPr>
              <a:t>c. Use all laboratory fixtures properly. Do not sit on tables and do not open cabinets or lockers unless there is an instruction to do so.  </a:t>
            </a:r>
          </a:p>
          <a:p>
            <a:pPr marL="0" indent="0" algn="just">
              <a:buNone/>
            </a:pPr>
            <a:r>
              <a:rPr lang="en-GB" sz="1800" dirty="0" smtClean="0">
                <a:latin typeface="Times New Roman" panose="02020603050405020304" pitchFamily="18" charset="0"/>
                <a:cs typeface="Times New Roman" panose="02020603050405020304" pitchFamily="18" charset="0"/>
              </a:rPr>
              <a:t>d. Turn off all electrical appliances in the laboratory if they are not being used.  If you are the last person to leave the laboratory, turn off the lights, fans, air conditioners, projectors, and computers, lock the doors, and close the windows.  </a:t>
            </a:r>
          </a:p>
          <a:p>
            <a:pPr marL="0" indent="0" algn="just">
              <a:buNone/>
            </a:pPr>
            <a:r>
              <a:rPr lang="en-GB" sz="1800" dirty="0" smtClean="0">
                <a:latin typeface="Times New Roman" panose="02020603050405020304" pitchFamily="18" charset="0"/>
                <a:cs typeface="Times New Roman" panose="02020603050405020304" pitchFamily="18" charset="0"/>
              </a:rPr>
              <a:t>e. Use only the computers in the physics lab for purposes related to experiments performed.  </a:t>
            </a:r>
          </a:p>
          <a:p>
            <a:pPr marL="0" indent="0" algn="just">
              <a:buNone/>
            </a:pPr>
            <a:r>
              <a:rPr lang="en-GB" sz="1800" dirty="0" smtClean="0">
                <a:latin typeface="Times New Roman" panose="02020603050405020304" pitchFamily="18" charset="0"/>
                <a:cs typeface="Times New Roman" panose="02020603050405020304" pitchFamily="18" charset="0"/>
              </a:rPr>
              <a:t>f. Maintain the cleanliness of the lab at all times. Always observe proper safety procedures in the lab.  </a:t>
            </a:r>
          </a:p>
          <a:p>
            <a:pPr marL="0" indent="0" algn="just">
              <a:buNone/>
            </a:pPr>
            <a:r>
              <a:rPr lang="en-GB" sz="1800" dirty="0" smtClean="0">
                <a:latin typeface="Times New Roman" panose="02020603050405020304" pitchFamily="18" charset="0"/>
                <a:cs typeface="Times New Roman" panose="02020603050405020304" pitchFamily="18" charset="0"/>
              </a:rPr>
              <a:t>g. Students are not allowed to stay inside the classroom beyond their class hours. </a:t>
            </a:r>
            <a:endParaRPr lang="en-GB"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BORROWING PROCEDURES AND USE OF EQUIPMEMENT</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853136"/>
          </a:xfrm>
        </p:spPr>
        <p:txBody>
          <a:bodyPr>
            <a:normAutofit fontScale="550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a) All pieces of equipment necessary for physics experiments may be borrowed from the Physics Stockroom.  </a:t>
            </a:r>
          </a:p>
          <a:p>
            <a:pPr marL="514350" indent="-514350" algn="just">
              <a:buAutoNum type="alphaLcPeriod"/>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b. Students must present an accomplished equipment borrowing form and an ID before any lab equipment is loaned. Equipment- borrowing forms are available at the Physics Stockroom.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c. Borrow only the pieces of equipment which are specified in your experiment or are required by the lab instructor.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d. The borrower and his/her group are held responsible for all pieces of equipment borrowed from the Physics Stockroom.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Note that the laboratory must have a substantially amount of borrowing forms available for the students</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e. Pieces of equipment borrowed must be returned upon completion of the experiment. </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smtClean="0">
                <a:latin typeface="Times New Roman" panose="02020603050405020304" pitchFamily="18" charset="0"/>
                <a:cs typeface="Times New Roman" panose="02020603050405020304" pitchFamily="18" charset="0"/>
              </a:rPr>
              <a:t>LAB SAFETY</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17638"/>
            <a:ext cx="8229600" cy="4963690"/>
          </a:xfrm>
        </p:spPr>
        <p:txBody>
          <a:bodyPr>
            <a:normAutofit fontScale="625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Students are advised to read all precautionary notes on all pieces of equipment before using them. All questions about safety precautions on the equipment being used must be addressed to the lab instructor.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 lab instructor must first check the set-up for experiments requiring the use of electrical components before any of these are plugged in or turned on.  In case of faulty equipment, the instructor must be informed immediately so that a replacement can be secured from the Physics Stockroom.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Experiments involving the use of boiling water, heaters, and the like must be performed close to the water sinks in the lab.  Proper safety procedures must be employed when performing such experiments.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Chemicals used in some experiments must be handled with utmost care. Used and unused chemicals must be returned to the Physics Stockroom as soon as the experiment is finished. Chemicals should never be thrown into the water sinks or the trash bins.  </a:t>
            </a:r>
          </a:p>
          <a:p>
            <a:pPr marL="0" indent="0" algn="just">
              <a:buNone/>
            </a:pPr>
            <a:r>
              <a:rPr lang="en-GB" dirty="0" smtClean="0">
                <a:latin typeface="Times New Roman" panose="02020603050405020304" pitchFamily="18" charset="0"/>
                <a:cs typeface="Times New Roman" panose="02020603050405020304" pitchFamily="18" charset="0"/>
              </a:rPr>
              <a:t>All injuries, however minor, must be reported to the lab instructor.</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smtClean="0">
                <a:latin typeface="Times New Roman" panose="02020603050405020304" pitchFamily="18" charset="0"/>
                <a:cs typeface="Times New Roman" panose="02020603050405020304" pitchFamily="18" charset="0"/>
              </a:rPr>
              <a:t>SPECIAL LAB EXPERIMENT</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625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Special or make-up experiments outside of regular class hours are discouraged.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In case of a special or make-up experiment outside the regular class hours, the student has to confirm the availability of the technicians, the equipment, and the lab room before scheduling one with his/her instructor.  Special or make-up experiments must only be performed in a lab room. </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smtClean="0">
                <a:latin typeface="Times New Roman" panose="02020603050405020304" pitchFamily="18" charset="0"/>
                <a:cs typeface="Times New Roman" panose="02020603050405020304" pitchFamily="18" charset="0"/>
              </a:rPr>
              <a:t>Special or make-up experiments outside the regular class hours are allowed only upon the approval of the lab instructor.  No special or make-up experiments are allowed if the lab instructor cannot be present during the special or make-up experiment.  </a:t>
            </a: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Lab technicians are not required to assist the student during the special or make- up experiment. </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ROLE OF LABORATORY TECHNICIANS</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GB" sz="2400" dirty="0" smtClean="0">
                <a:latin typeface="Times New Roman" panose="02020603050405020304" pitchFamily="18" charset="0"/>
                <a:cs typeface="Times New Roman" panose="02020603050405020304" pitchFamily="18" charset="0"/>
              </a:rPr>
              <a:t>The lab technicians are responsible for the safekeeping and lending of all pieces of equipment used in the Physics Teaching Lab.  </a:t>
            </a:r>
          </a:p>
          <a:p>
            <a:pPr marL="0" indent="0" algn="just">
              <a:buNone/>
            </a:pPr>
            <a:r>
              <a:rPr lang="en-GB" sz="2400" dirty="0" smtClean="0">
                <a:latin typeface="Times New Roman" panose="02020603050405020304" pitchFamily="18" charset="0"/>
                <a:cs typeface="Times New Roman" panose="02020603050405020304" pitchFamily="18" charset="0"/>
              </a:rPr>
              <a:t>The lab technicians may be requested by the lab instructor to assist during a lab experiment but they are not required to stay in the lab rooms.  </a:t>
            </a:r>
          </a:p>
          <a:p>
            <a:pPr marL="0" indent="0" algn="just">
              <a:buNone/>
            </a:pPr>
            <a:r>
              <a:rPr lang="en-GB" sz="2400" dirty="0" smtClean="0">
                <a:latin typeface="Times New Roman" panose="02020603050405020304" pitchFamily="18" charset="0"/>
                <a:cs typeface="Times New Roman" panose="02020603050405020304" pitchFamily="18" charset="0"/>
              </a:rPr>
              <a:t>Lab technicians are tasked to check the conditions of all pieces of equipment that are returned to them. In case of broken, lost, or damaged equipment, the technicians are authorized to note down all information about the borrower which will be necessary for proper documentation.  </a:t>
            </a:r>
          </a:p>
          <a:p>
            <a:pPr>
              <a:buNone/>
            </a:pPr>
            <a:endParaRPr lang="en-GB"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u="sng" dirty="0" smtClean="0">
                <a:latin typeface="Times New Roman" panose="02020603050405020304" pitchFamily="18" charset="0"/>
                <a:cs typeface="Times New Roman" panose="02020603050405020304" pitchFamily="18" charset="0"/>
              </a:rPr>
              <a:t>BREAKAGE, LOSS AND DAMAGE TO THE LAB EQUIPMENT </a:t>
            </a:r>
            <a:endParaRPr lang="en-GB" sz="36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5141168"/>
          </a:xfrm>
        </p:spPr>
        <p:txBody>
          <a:bodyPr>
            <a:normAutofit fontScale="625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Any incident of breakage, loss, or damage to any lab equipment must be reported immediately to the lab instructor. </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smtClean="0">
                <a:latin typeface="Times New Roman" panose="02020603050405020304" pitchFamily="18" charset="0"/>
                <a:cs typeface="Times New Roman" panose="02020603050405020304" pitchFamily="18" charset="0"/>
              </a:rPr>
              <a:t>The borrower and his/her group members are responsible for the replacement or payment of the broken, lost, or damaged equipment. </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smtClean="0">
                <a:latin typeface="Times New Roman" panose="02020603050405020304" pitchFamily="18" charset="0"/>
                <a:cs typeface="Times New Roman" panose="02020603050405020304" pitchFamily="18" charset="0"/>
              </a:rPr>
              <a:t>The cost of the damage to the equipment is assessed by the lab coordinator and technicians and a billing statement is forwarded to the borrower.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Students must pay for, repair, or replace the broken, lost, or damaged equipment on or before the 12th week of the trimester; otherwise, they would not be cleared from the lab and not be allowed to </a:t>
            </a:r>
            <a:r>
              <a:rPr lang="en-GB" dirty="0" err="1" smtClean="0">
                <a:latin typeface="Times New Roman" panose="02020603050405020304" pitchFamily="18" charset="0"/>
                <a:cs typeface="Times New Roman" panose="02020603050405020304" pitchFamily="18" charset="0"/>
              </a:rPr>
              <a:t>enroll</a:t>
            </a:r>
            <a:r>
              <a:rPr lang="en-GB" dirty="0" smtClean="0">
                <a:latin typeface="Times New Roman" panose="02020603050405020304" pitchFamily="18" charset="0"/>
                <a:cs typeface="Times New Roman" panose="02020603050405020304" pitchFamily="18" charset="0"/>
              </a:rPr>
              <a:t> in the following trimester. Furthermore, they would not be given their final grade for that lab subject.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Once the equipment has been paid for, replaced or repaired, students would be issued a clearance by the lab coordinator.</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latin typeface="Times New Roman" panose="02020603050405020304" pitchFamily="18" charset="0"/>
                <a:cs typeface="Times New Roman" panose="02020603050405020304" pitchFamily="18" charset="0"/>
              </a:rPr>
              <a:t>USE OF EQUIPMENT FOR OVERNIGHT EXPERIMENT</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2002" y="1844824"/>
            <a:ext cx="8229600" cy="4525963"/>
          </a:xfrm>
        </p:spPr>
        <p:txBody>
          <a:bodyPr>
            <a:noAutofit/>
          </a:bodyPr>
          <a:lstStyle/>
          <a:p>
            <a:pPr marL="0" indent="0" algn="just">
              <a:buNone/>
            </a:pPr>
            <a:r>
              <a:rPr lang="en-GB" sz="2000" dirty="0" smtClean="0">
                <a:latin typeface="Times New Roman" panose="02020603050405020304" pitchFamily="18" charset="0"/>
                <a:cs typeface="Times New Roman" panose="02020603050405020304" pitchFamily="18" charset="0"/>
              </a:rPr>
              <a:t>Only faculty members of the Physics Department are allowed to use the lab equipment for overnight experiments.  </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The lab coordinator and lab technicians must be informed in writing, using the appropriate forms, prior to the use of any equipment.  </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The equipment borrowed may only be used in either the Physics Teaching Lab or the STRC Physics Research Lab unless a permission to use the equipment outside the campus has been secured from the lab coordinator.</a:t>
            </a:r>
            <a:endParaRPr lang="en-GB"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u="sng" dirty="0" smtClean="0"/>
              <a:t>LABORATORY ORGANIZATION CHARTS AND RELATIONS</a:t>
            </a:r>
            <a:endParaRPr lang="en-GB" b="1" u="sng" dirty="0"/>
          </a:p>
        </p:txBody>
      </p:sp>
      <p:sp>
        <p:nvSpPr>
          <p:cNvPr id="3" name="Content Placeholder 2"/>
          <p:cNvSpPr>
            <a:spLocks noGrp="1"/>
          </p:cNvSpPr>
          <p:nvPr>
            <p:ph idx="1"/>
          </p:nvPr>
        </p:nvSpPr>
        <p:spPr>
          <a:xfrm>
            <a:off x="457200" y="1600200"/>
            <a:ext cx="8229600" cy="4853136"/>
          </a:xfrm>
        </p:spPr>
        <p:txBody>
          <a:bodyPr>
            <a:normAutofit fontScale="700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WHY???</a:t>
            </a:r>
          </a:p>
          <a:p>
            <a:pPr algn="just"/>
            <a:r>
              <a:rPr lang="en-GB" dirty="0" smtClean="0">
                <a:latin typeface="Times New Roman" panose="02020603050405020304" pitchFamily="18" charset="0"/>
                <a:cs typeface="Times New Roman" panose="02020603050405020304" pitchFamily="18" charset="0"/>
              </a:rPr>
              <a:t>It is important to have a clear overview of the position of the laboratory in the organization and the organizational structure within the laboratory itself. Staffs need to understand the relationship between quality management, technical operations, support and satellite services and the hierarchical structure within the organization.</a:t>
            </a:r>
          </a:p>
          <a:p>
            <a:pPr algn="just"/>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WHAT IS ORGANIZATIONAL CHART</a:t>
            </a:r>
          </a:p>
          <a:p>
            <a:pPr algn="just"/>
            <a:r>
              <a:rPr lang="en-GB" dirty="0" smtClean="0">
                <a:latin typeface="Times New Roman" panose="02020603050405020304" pitchFamily="18" charset="0"/>
                <a:cs typeface="Times New Roman" panose="02020603050405020304" pitchFamily="18" charset="0"/>
              </a:rPr>
              <a:t>These are tools that are used to create a transparent and logical organization. It can also be considered as the map o the organization, it shows which place the laboratory has in the organization and it shows which positions exists in the laboratory and which positions don't have authority over other positions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smtClean="0">
                <a:latin typeface="Times New Roman" panose="02020603050405020304" pitchFamily="18" charset="0"/>
                <a:cs typeface="Times New Roman" panose="02020603050405020304" pitchFamily="18" charset="0"/>
              </a:rPr>
              <a:t>HOW IS IT CREATED</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925144"/>
          </a:xfrm>
        </p:spPr>
        <p:txBody>
          <a:bodyPr>
            <a:normAutofit fontScale="625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1. If the laboratory is part of a hospital or other organization, two organizational charts are needed;</a:t>
            </a:r>
          </a:p>
          <a:p>
            <a:pPr marL="0" indent="0" algn="just">
              <a:buNone/>
            </a:pPr>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 One Organizational chart showing the location of the laboratory in the organization.</a:t>
            </a:r>
          </a:p>
          <a:p>
            <a:pPr marL="0" indent="0" algn="just">
              <a:buNone/>
            </a:pPr>
            <a:r>
              <a:rPr lang="en-GB" dirty="0">
                <a:latin typeface="Times New Roman" panose="02020603050405020304" pitchFamily="18" charset="0"/>
                <a:cs typeface="Times New Roman" panose="02020603050405020304" pitchFamily="18" charset="0"/>
              </a:rPr>
              <a:t>b</a:t>
            </a:r>
            <a:r>
              <a:rPr lang="en-GB" dirty="0" smtClean="0">
                <a:latin typeface="Times New Roman" panose="02020603050405020304" pitchFamily="18" charset="0"/>
                <a:cs typeface="Times New Roman" panose="02020603050405020304" pitchFamily="18" charset="0"/>
              </a:rPr>
              <a:t>) One chart showing the positions within the laboratory itself.</a:t>
            </a:r>
          </a:p>
          <a:p>
            <a:pPr marL="0" indent="0" algn="just">
              <a:buNone/>
            </a:pPr>
            <a:r>
              <a:rPr lang="en-GB" dirty="0" smtClean="0">
                <a:latin typeface="Times New Roman" panose="02020603050405020304" pitchFamily="18" charset="0"/>
                <a:cs typeface="Times New Roman" panose="02020603050405020304" pitchFamily="18" charset="0"/>
              </a:rPr>
              <a:t>2. Make a list of names of all the positions in the laboratory. Example include; Laboratory Manager, Laboratory Attendant and the likes.</a:t>
            </a:r>
          </a:p>
          <a:p>
            <a:pPr marL="0" indent="0" algn="just">
              <a:buNone/>
            </a:pPr>
            <a:r>
              <a:rPr lang="en-GB" dirty="0" smtClean="0">
                <a:latin typeface="Times New Roman" panose="02020603050405020304" pitchFamily="18" charset="0"/>
                <a:cs typeface="Times New Roman" panose="02020603050405020304" pitchFamily="18" charset="0"/>
              </a:rPr>
              <a:t>3. Using this list, make the Organizational Chart. In the chart, every section must be clearly distinguishable, including its relations to other positions in the hierarchy. Each position job and what its accountable for should not be mixed with other positions in the organizational chart.</a:t>
            </a:r>
          </a:p>
          <a:p>
            <a:pPr marL="0" indent="0" algn="just">
              <a:buNone/>
            </a:pPr>
            <a:r>
              <a:rPr lang="en-GB" dirty="0" smtClean="0">
                <a:latin typeface="Times New Roman" panose="02020603050405020304" pitchFamily="18" charset="0"/>
                <a:cs typeface="Times New Roman" panose="02020603050405020304" pitchFamily="18" charset="0"/>
              </a:rPr>
              <a:t>4. Make a short description of each positions (300 words), that is, its core functions and responsibilities.</a:t>
            </a:r>
          </a:p>
          <a:p>
            <a:pPr marL="0" indent="0" algn="just">
              <a:buNone/>
            </a:pPr>
            <a:r>
              <a:rPr lang="en-GB" dirty="0" smtClean="0">
                <a:latin typeface="Times New Roman" panose="02020603050405020304" pitchFamily="18" charset="0"/>
                <a:cs typeface="Times New Roman" panose="02020603050405020304" pitchFamily="18" charset="0"/>
              </a:rPr>
              <a:t>5. List for each positions the names of the staff members in that position also indicating who can replace him/her in that position when unavailable.</a:t>
            </a:r>
          </a:p>
          <a:p>
            <a:pPr marL="0" indent="0" algn="just">
              <a:buNone/>
            </a:pPr>
            <a:r>
              <a:rPr lang="en-GB" dirty="0" smtClean="0">
                <a:latin typeface="Times New Roman" panose="02020603050405020304" pitchFamily="18" charset="0"/>
                <a:cs typeface="Times New Roman" panose="02020603050405020304" pitchFamily="18" charset="0"/>
              </a:rPr>
              <a:t>6. When the Organizational Chart has been made, it must be reviewed, signed and dated by the management of the total Organization.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1.</a:t>
            </a:r>
            <a:r>
              <a:rPr lang="en-GB" u="sng" dirty="0" smtClean="0"/>
              <a:t> </a:t>
            </a:r>
            <a:r>
              <a:rPr lang="en-GB" b="1" u="sng" dirty="0" smtClean="0">
                <a:latin typeface="Times New Roman" panose="02020603050405020304" pitchFamily="18" charset="0"/>
                <a:cs typeface="Times New Roman" panose="02020603050405020304" pitchFamily="18" charset="0"/>
              </a:rPr>
              <a:t>STATEMENT OF INTENT AND POLICY OBJECTIVES</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556792"/>
            <a:ext cx="8286808" cy="11496958"/>
          </a:xfrm>
        </p:spPr>
        <p:txBody>
          <a:bodyPr>
            <a:noAutofit/>
          </a:bodyPr>
          <a:lstStyle/>
          <a:p>
            <a:pPr marL="0" indent="0" algn="just">
              <a:buNone/>
            </a:pPr>
            <a:r>
              <a:rPr lang="en-GB" sz="2000" dirty="0" smtClean="0">
                <a:latin typeface="Times New Roman" panose="02020603050405020304" pitchFamily="18" charset="0"/>
                <a:cs typeface="Times New Roman" panose="02020603050405020304" pitchFamily="18" charset="0"/>
              </a:rPr>
              <a:t>EXAMPLE INCLUDE;</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provide, as far as reasonably practicable, a safe and healthy working environment, safe premises and facilities for staff, students and visitors; </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create for employees, as far as is practicable, a working environment where potential work- related stressors are avoided, minimised or mitigated through good management practices, effective human resources policies and staff development;</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ensure that all staff are aware of their health and safety responsibilities and know what is expected of them and what they must do to discharge the responsibilities assigned to them;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6" name="Picture 2" descr="C:\Users\ADEGBEMI THEOPHILUS\Videos\Photo-Org-Chart-Full.png"/>
          <p:cNvPicPr>
            <a:picLocks noChangeAspect="1" noChangeArrowheads="1"/>
          </p:cNvPicPr>
          <p:nvPr/>
        </p:nvPicPr>
        <p:blipFill>
          <a:blip r:embed="rId2"/>
          <a:srcRect/>
          <a:stretch>
            <a:fillRect/>
          </a:stretch>
        </p:blipFill>
        <p:spPr bwMode="auto">
          <a:xfrm>
            <a:off x="500034" y="357166"/>
            <a:ext cx="8143932" cy="5964399"/>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graphicFrame>
        <p:nvGraphicFramePr>
          <p:cNvPr id="2050" name="Object 2"/>
          <p:cNvGraphicFramePr>
            <a:graphicFrameLocks noChangeAspect="1"/>
          </p:cNvGraphicFramePr>
          <p:nvPr>
            <p:extLst>
              <p:ext uri="{D42A27DB-BD31-4B8C-83A1-F6EECF244321}">
                <p14:modId xmlns:p14="http://schemas.microsoft.com/office/powerpoint/2010/main" val="1447112795"/>
              </p:ext>
            </p:extLst>
          </p:nvPr>
        </p:nvGraphicFramePr>
        <p:xfrm>
          <a:off x="0" y="0"/>
          <a:ext cx="9001156" cy="6597352"/>
        </p:xfrm>
        <a:graphic>
          <a:graphicData uri="http://schemas.openxmlformats.org/presentationml/2006/ole">
            <mc:AlternateContent xmlns:mc="http://schemas.openxmlformats.org/markup-compatibility/2006">
              <mc:Choice xmlns:v="urn:schemas-microsoft-com:vml" Requires="v">
                <p:oleObj spid="_x0000_s2064" name="CorelDRAW" r:id="rId3" imgW="6307560" imgH="7940160" progId="CorelDRAW.Graphic.12">
                  <p:embed/>
                </p:oleObj>
              </mc:Choice>
              <mc:Fallback>
                <p:oleObj name="CorelDRAW" r:id="rId3" imgW="6307560" imgH="7940160" progId="CorelDRAW.Graphic.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001156" cy="6597352"/>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7751966">
            <a:off x="3198654" y="2776943"/>
            <a:ext cx="8229600" cy="1143000"/>
          </a:xfrm>
        </p:spPr>
        <p:txBody>
          <a:bodyPr/>
          <a:lstStyle/>
          <a:p>
            <a:r>
              <a:rPr lang="en-GB" dirty="0" smtClean="0"/>
              <a:t>ARIGATOU!</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6156176" cy="6858000"/>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186766" cy="5591544"/>
          </a:xfrm>
        </p:spPr>
        <p:txBody>
          <a:bodyPr>
            <a:noAutofit/>
          </a:bodyPr>
          <a:lstStyle/>
          <a:p>
            <a:pPr marL="0" indent="0" algn="just">
              <a:buNone/>
            </a:pPr>
            <a:r>
              <a:rPr lang="en-GB" sz="2000" dirty="0" smtClean="0">
                <a:latin typeface="Times New Roman" panose="02020603050405020304" pitchFamily="18" charset="0"/>
                <a:cs typeface="Times New Roman" panose="02020603050405020304" pitchFamily="18" charset="0"/>
              </a:rPr>
              <a:t>To ensure that staff have access to appropriate training and development to enable them to discharge competently the responsibilities assigned to them; </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have an effective system for communicating and consulting on health and safety matters, and securing the co-operation of employees and students in implementing the Health and Safety Policy; </a:t>
            </a: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have in place arrangements to plan, implement, monitor and review measures to address risks arising from the School’s activities; </a:t>
            </a:r>
            <a:endParaRPr lang="en-GB" sz="2000" dirty="0">
              <a:latin typeface="Times New Roman" panose="02020603050405020304" pitchFamily="18" charset="0"/>
              <a:cs typeface="Times New Roman" panose="02020603050405020304" pitchFamily="18" charset="0"/>
            </a:endParaRPr>
          </a:p>
          <a:p>
            <a:pPr marL="0" indent="0" algn="just">
              <a:buNone/>
            </a:pPr>
            <a:endParaRPr lang="en-GB" sz="2000" dirty="0" smtClean="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To strive to improve continuously the School’s health and safety performance, measuring its progress against agreed performance standards and Higher Education sector benchmarking.</a:t>
            </a:r>
          </a:p>
          <a:p>
            <a:endParaRPr lang="en-GB"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1643050"/>
          </a:xfrm>
        </p:spPr>
        <p:txBody>
          <a:bodyPr>
            <a:normAutofit fontScale="90000"/>
          </a:bodyPr>
          <a:lstStyle/>
          <a:p>
            <a:r>
              <a:rPr lang="en-GB" dirty="0" smtClean="0"/>
              <a:t>2.   </a:t>
            </a:r>
            <a:r>
              <a:rPr lang="en-GB" sz="3600" b="1" u="sng" dirty="0" smtClean="0">
                <a:latin typeface="Times New Roman" panose="02020603050405020304" pitchFamily="18" charset="0"/>
                <a:cs typeface="Times New Roman" panose="02020603050405020304" pitchFamily="18" charset="0"/>
              </a:rPr>
              <a:t>RESPONSIBILITIES AND ACCOUNTABILITIES FOR HEALTH AND SAFETY </a:t>
            </a:r>
            <a:endParaRPr lang="en-GB" sz="36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8840"/>
            <a:ext cx="8229600" cy="4752528"/>
          </a:xfrm>
        </p:spPr>
        <p:txBody>
          <a:bodyPr>
            <a:normAutofit fontScale="55000" lnSpcReduction="20000"/>
          </a:bodyPr>
          <a:lstStyle/>
          <a:p>
            <a:pPr marL="0" indent="0">
              <a:buNone/>
            </a:pPr>
            <a:r>
              <a:rPr lang="en-GB" dirty="0" smtClean="0">
                <a:latin typeface="Times New Roman" panose="02020603050405020304" pitchFamily="18" charset="0"/>
                <a:cs typeface="Times New Roman" panose="02020603050405020304" pitchFamily="18" charset="0"/>
              </a:rPr>
              <a:t>EXAMPLE INCLUDE;</a:t>
            </a:r>
          </a:p>
          <a:p>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 Director will:  </a:t>
            </a:r>
          </a:p>
          <a:p>
            <a:pPr algn="just">
              <a:buFont typeface="Wingdings" panose="05000000000000000000" pitchFamily="2" charset="2"/>
              <a:buChar char="v"/>
            </a:pPr>
            <a:r>
              <a:rPr lang="en-GB" dirty="0" smtClean="0">
                <a:latin typeface="Times New Roman" panose="02020603050405020304" pitchFamily="18" charset="0"/>
                <a:cs typeface="Times New Roman" panose="02020603050405020304" pitchFamily="18" charset="0"/>
              </a:rPr>
              <a:t>endorse and sign the School’s Health and Safety Policy and any revisions agreed by the Executive Health and Safety Group; </a:t>
            </a:r>
            <a:endParaRPr lang="en-GB"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GB" dirty="0" smtClean="0">
                <a:latin typeface="Times New Roman" panose="02020603050405020304" pitchFamily="18" charset="0"/>
                <a:cs typeface="Times New Roman" panose="02020603050405020304" pitchFamily="18" charset="0"/>
              </a:rPr>
              <a:t>through the delegation to the School Secretary seek the advice of the School’s senior managers through the Executive Health and Safety Group as appropriate to ensure that health and safety issues are considered and incorporated into the general planning, provision of resources and co-ordination of the School’s operations.</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smtClean="0">
                <a:latin typeface="Times New Roman" panose="02020603050405020304" pitchFamily="18" charset="0"/>
                <a:cs typeface="Times New Roman" panose="02020603050405020304" pitchFamily="18" charset="0"/>
              </a:rPr>
              <a:t>The School Secretary will discharge her responsibilities by: </a:t>
            </a:r>
          </a:p>
          <a:p>
            <a:pPr algn="just">
              <a:buFont typeface="Wingdings" panose="05000000000000000000" pitchFamily="2" charset="2"/>
              <a:buChar char="v"/>
            </a:pPr>
            <a:r>
              <a:rPr lang="en-GB" dirty="0" smtClean="0">
                <a:latin typeface="Times New Roman" panose="02020603050405020304" pitchFamily="18" charset="0"/>
                <a:cs typeface="Times New Roman" panose="02020603050405020304" pitchFamily="18" charset="0"/>
              </a:rPr>
              <a:t>chairing the Executive Health and Safety Group; </a:t>
            </a:r>
          </a:p>
          <a:p>
            <a:pPr algn="just">
              <a:buFont typeface="Wingdings" panose="05000000000000000000" pitchFamily="2" charset="2"/>
              <a:buChar char="v"/>
            </a:pPr>
            <a:r>
              <a:rPr lang="en-GB" dirty="0" smtClean="0">
                <a:latin typeface="Times New Roman" panose="02020603050405020304" pitchFamily="18" charset="0"/>
                <a:cs typeface="Times New Roman" panose="02020603050405020304" pitchFamily="18" charset="0"/>
              </a:rPr>
              <a:t>ensuring that the Director and Council are kept informed on significant health and safety developments and risks by providing relevant reports as required; and liaising with senior colleagues to promote greater integration of health and safety considerations into the planning and operation of School activities. </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04664"/>
            <a:ext cx="8607330" cy="6167608"/>
          </a:xfrm>
        </p:spPr>
        <p:txBody>
          <a:bodyPr>
            <a:noAutofit/>
          </a:bodyPr>
          <a:lstStyle/>
          <a:p>
            <a:pPr marL="0" indent="0" algn="just">
              <a:buNone/>
            </a:pPr>
            <a:r>
              <a:rPr lang="en-GB" sz="1800" dirty="0" smtClean="0">
                <a:latin typeface="Times New Roman" panose="02020603050405020304" pitchFamily="18" charset="0"/>
                <a:cs typeface="Times New Roman" panose="02020603050405020304" pitchFamily="18" charset="0"/>
              </a:rPr>
              <a:t>The Students;</a:t>
            </a: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The School expects all students to co-operate with its efforts to protect their health, safety, and welfare.  </a:t>
            </a: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Students must take reasonable care of their own safety and not place others at risk by their actions. </a:t>
            </a:r>
            <a:endParaRPr lang="en-GB"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Students must not engage in reckless or careless behaviour that might compromise the School’s preventive and protective measures (such as letting off fire extinguishers without good cause, or maliciously setting off the fire alarm).   </a:t>
            </a: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Students must not intentionally damage or misuse any equipment, such as wedging open kitchen fire doors in Halls of Residence and must report defects or unsafe situations to the Estates Division and/or the School’s Health and Safety Team.   </a:t>
            </a: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Students must adhere to the School’s fire and emergency procedures, by evacuating the building if the fire alarm sounds and going to the emergency assembly point. They must follow any instructions given to them by fire wardens, Security Staff or, in the case halls of residence, residential staff.  </a:t>
            </a:r>
          </a:p>
          <a:p>
            <a:pPr algn="just">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If a Student has an accident whilst on School premises, they should report it to the School Health and Safety Team via the main reception in Old Building if the incident occurs on the Houghton Street site or to the duty manager if the accident occurs in one of the Halls of Residence (further details on the arrangements for reporting accidents are provided on the Health and Safety website). </a:t>
            </a:r>
            <a:endParaRPr lang="en-GB"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3.  </a:t>
            </a:r>
            <a:r>
              <a:rPr lang="en-GB" b="1" u="sng" dirty="0" smtClean="0">
                <a:latin typeface="Times New Roman" panose="02020603050405020304" pitchFamily="18" charset="0"/>
                <a:cs typeface="Times New Roman" panose="02020603050405020304" pitchFamily="18" charset="0"/>
              </a:rPr>
              <a:t>ARRANGEMENTS FOR IMPLEMENTING THE POLICY </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0" indent="0" algn="just">
              <a:buNone/>
            </a:pPr>
            <a:r>
              <a:rPr lang="en-GB" dirty="0" smtClean="0">
                <a:latin typeface="Times New Roman" panose="02020603050405020304" pitchFamily="18" charset="0"/>
                <a:cs typeface="Times New Roman" panose="02020603050405020304" pitchFamily="18" charset="0"/>
              </a:rPr>
              <a:t>Arrangements for implementing the School’s Health and Safety Policy are posted on the LSE’s Health and Safety website: </a:t>
            </a:r>
            <a:r>
              <a:rPr lang="en-GB" u="sng" dirty="0" smtClean="0">
                <a:solidFill>
                  <a:schemeClr val="accent1"/>
                </a:solidFill>
                <a:latin typeface="Times New Roman" panose="02020603050405020304" pitchFamily="18" charset="0"/>
                <a:cs typeface="Times New Roman" panose="02020603050405020304" pitchFamily="18" charset="0"/>
              </a:rPr>
              <a:t>www.lse.ac.uk/intranet/LSEServices/healthAndSafety/Home.aspx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These include procedures for fire prevention and actions to be taken in the event of fire, accident reporting, working with computers and other common health and safety topics.   </a:t>
            </a:r>
          </a:p>
          <a:p>
            <a:pPr marL="0" indent="0" algn="just">
              <a:buNone/>
            </a:pPr>
            <a:endParaRPr lang="en-GB" dirty="0" smtClean="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These arrangements will be supplemented by additional procedures and guidance as and when necessary. These will be kept under review and updated as required.  </a:t>
            </a: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smtClean="0">
                <a:latin typeface="Times New Roman" panose="02020603050405020304" pitchFamily="18" charset="0"/>
                <a:cs typeface="Times New Roman" panose="02020603050405020304" pitchFamily="18" charset="0"/>
              </a:rPr>
              <a:t>Arrangements for addressing risks that are specific to a particular department will be detailed in the local safety policy statement. </a:t>
            </a:r>
            <a:endParaRPr lang="en-GB"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0"/>
            <a:ext cx="8143932" cy="2285992"/>
          </a:xfrm>
        </p:spPr>
        <p:txBody>
          <a:bodyPr>
            <a:normAutofit fontScale="90000"/>
          </a:bodyPr>
          <a:lstStyle/>
          <a:p>
            <a:r>
              <a:rPr lang="en-GB" dirty="0" smtClean="0"/>
              <a:t>4.  </a:t>
            </a:r>
            <a:r>
              <a:rPr lang="en-GB" sz="3600" b="1" u="sng" dirty="0" smtClean="0">
                <a:latin typeface="Times New Roman" panose="02020603050405020304" pitchFamily="18" charset="0"/>
                <a:cs typeface="Times New Roman" panose="02020603050405020304" pitchFamily="18" charset="0"/>
              </a:rPr>
              <a:t>ARRANGEMENTS FOR MEASURING PERFORMANCE AND MONITORING AND REVIEW THE HEALTH AND SAFETY POLICY </a:t>
            </a:r>
            <a:endParaRPr lang="en-GB"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428868"/>
            <a:ext cx="8258204" cy="3697295"/>
          </a:xfrm>
        </p:spPr>
        <p:txBody>
          <a:bodyPr>
            <a:noAutofit/>
          </a:bodyPr>
          <a:lstStyle/>
          <a:p>
            <a:pPr marL="0" indent="0">
              <a:buNone/>
            </a:pPr>
            <a:r>
              <a:rPr lang="en-GB" sz="1800" dirty="0" smtClean="0">
                <a:latin typeface="Times New Roman" panose="02020603050405020304" pitchFamily="18" charset="0"/>
                <a:cs typeface="Times New Roman" panose="02020603050405020304" pitchFamily="18" charset="0"/>
              </a:rPr>
              <a:t>Performance Standards  </a:t>
            </a:r>
          </a:p>
          <a:p>
            <a:pPr marL="0" indent="0">
              <a:buNone/>
            </a:pPr>
            <a:r>
              <a:rPr lang="en-GB" sz="1800" dirty="0" smtClean="0">
                <a:latin typeface="Times New Roman" panose="02020603050405020304" pitchFamily="18" charset="0"/>
                <a:cs typeface="Times New Roman" panose="02020603050405020304" pitchFamily="18" charset="0"/>
              </a:rPr>
              <a:t>The Executive Health and Safety Group will agree appropriate performance standards against which the School will measure the effectiveness of its health and safety management system.  </a:t>
            </a:r>
          </a:p>
          <a:p>
            <a:pPr marL="0" indent="0">
              <a:buNone/>
            </a:pPr>
            <a:r>
              <a:rPr lang="en-GB" sz="1800" dirty="0" smtClean="0">
                <a:latin typeface="Times New Roman" panose="02020603050405020304" pitchFamily="18" charset="0"/>
                <a:cs typeface="Times New Roman" panose="02020603050405020304" pitchFamily="18" charset="0"/>
              </a:rPr>
              <a:t>Current performance standards cover: </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safety policies and local policy statements </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health and safety information and training given to staff, students, visitors and contractors </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risk assessments </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stress management and well-being </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GB" sz="1800" dirty="0" smtClean="0">
                <a:latin typeface="Times New Roman" panose="02020603050405020304" pitchFamily="18" charset="0"/>
                <a:cs typeface="Times New Roman" panose="02020603050405020304" pitchFamily="18" charset="0"/>
              </a:rPr>
              <a:t>annual reporting to Council</a:t>
            </a:r>
            <a:endParaRPr lang="en-GB"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3481</TotalTime>
  <Words>2996</Words>
  <Application>Microsoft Office PowerPoint</Application>
  <PresentationFormat>On-screen Show (4:3)</PresentationFormat>
  <Paragraphs>183</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Times New Roman</vt:lpstr>
      <vt:lpstr>Wingdings</vt:lpstr>
      <vt:lpstr>Office Theme</vt:lpstr>
      <vt:lpstr>CorelDRAW</vt:lpstr>
      <vt:lpstr>HEALTH AND SAFETY POLICIES</vt:lpstr>
      <vt:lpstr>PowerPoint Presentation</vt:lpstr>
      <vt:lpstr>ABOUT HEALTH AND SAFETY POLICY</vt:lpstr>
      <vt:lpstr>1. STATEMENT OF INTENT AND POLICY OBJECTIVES</vt:lpstr>
      <vt:lpstr>PowerPoint Presentation</vt:lpstr>
      <vt:lpstr>2.   RESPONSIBILITIES AND ACCOUNTABILITIES FOR HEALTH AND SAFETY </vt:lpstr>
      <vt:lpstr>PowerPoint Presentation</vt:lpstr>
      <vt:lpstr>3.  ARRANGEMENTS FOR IMPLEMENTING THE POLICY </vt:lpstr>
      <vt:lpstr>4.  ARRANGEMENTS FOR MEASURING PERFORMANCE AND MONITORING AND REVIEW THE HEALTH AND SAFETY POLICY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HAZARD COMMUNICATION STANDARDS</vt:lpstr>
      <vt:lpstr>MAJOR CHANGES TO THE HAZARD COMMUNICATION STANDARD </vt:lpstr>
      <vt:lpstr>UNIVERSITY LABORATORY POLICIES</vt:lpstr>
      <vt:lpstr>PowerPoint Presentation</vt:lpstr>
      <vt:lpstr>TEACHING LABORATORY POLICIES</vt:lpstr>
      <vt:lpstr>BORROWING PROCEDURES AND USE OF EQUIPMEMENT</vt:lpstr>
      <vt:lpstr>LAB SAFETY</vt:lpstr>
      <vt:lpstr>SPECIAL LAB EXPERIMENT</vt:lpstr>
      <vt:lpstr>ROLE OF LABORATORY TECHNICIANS</vt:lpstr>
      <vt:lpstr>BREAKAGE, LOSS AND DAMAGE TO THE LAB EQUIPMENT </vt:lpstr>
      <vt:lpstr>USE OF EQUIPMENT FOR OVERNIGHT EXPERIMENT</vt:lpstr>
      <vt:lpstr>LABORATORY ORGANIZATION CHARTS AND RELATIONS</vt:lpstr>
      <vt:lpstr>HOW IS IT CREATED</vt:lpstr>
      <vt:lpstr>PowerPoint Presentation</vt:lpstr>
      <vt:lpstr>PowerPoint Presentation</vt:lpstr>
      <vt:lpstr>ARIGATOU!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AND SAFETY POLICIES</dc:title>
  <dc:creator>ADEGBEMI THEOPHILUS</dc:creator>
  <cp:lastModifiedBy>USER</cp:lastModifiedBy>
  <cp:revision>76</cp:revision>
  <dcterms:created xsi:type="dcterms:W3CDTF">2018-02-15T13:38:16Z</dcterms:created>
  <dcterms:modified xsi:type="dcterms:W3CDTF">2018-10-11T16:23:57Z</dcterms:modified>
</cp:coreProperties>
</file>